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070F584-1287-4A10-A110-B46C05A70FCC}" type="datetimeFigureOut">
              <a:rPr lang="ru-RU" smtClean="0"/>
              <a:pPr/>
              <a:t>01.09.2017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8259E1E-4636-492B-AD1C-8CDD09767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Задачи на построение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Геометрия 7 класс по Л.С. </a:t>
            </a:r>
            <a:r>
              <a:rPr lang="ru-RU" dirty="0" err="1" smtClean="0"/>
              <a:t>Атанасяну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85852" y="4676788"/>
            <a:ext cx="7172348" cy="609600"/>
          </a:xfrm>
          <a:prstGeom prst="rect">
            <a:avLst/>
          </a:prstGeo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Исманкулова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Комыс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Уразгалиевна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285852" y="5038740"/>
            <a:ext cx="6400800" cy="747714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учитель математики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МАОУ «СОШ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№ 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3»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г.Гая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Дано: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496" y="14285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№ 313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3929066"/>
            <a:ext cx="168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Построить: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4500570"/>
            <a:ext cx="3246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Calibri"/>
              </a:rPr>
              <a:t>∆ </a:t>
            </a:r>
            <a:r>
              <a:rPr lang="en-US" sz="2400" i="1" dirty="0" smtClean="0">
                <a:latin typeface="Calibri"/>
              </a:rPr>
              <a:t>ABC</a:t>
            </a:r>
            <a:r>
              <a:rPr lang="ru-RU" sz="2400" i="1" dirty="0" smtClean="0">
                <a:latin typeface="Calibri"/>
              </a:rPr>
              <a:t>, где </a:t>
            </a:r>
            <a:r>
              <a:rPr lang="en-US" sz="2400" i="1" dirty="0" smtClean="0">
                <a:latin typeface="Calibri"/>
              </a:rPr>
              <a:t>BD</a:t>
            </a:r>
            <a:r>
              <a:rPr lang="ru-RU" sz="2400" i="1" dirty="0" smtClean="0">
                <a:latin typeface="Calibri"/>
              </a:rPr>
              <a:t> - медиана</a:t>
            </a:r>
            <a:endParaRPr lang="ru-RU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643570" y="642918"/>
            <a:ext cx="1237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Анализ: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5107785" y="1750207"/>
            <a:ext cx="1571636" cy="7858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286512" y="1357298"/>
            <a:ext cx="1928826" cy="1643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>
            <a:off x="5500694" y="2928934"/>
            <a:ext cx="2714644" cy="714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5786446" y="1857364"/>
            <a:ext cx="1571636" cy="57150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6036479" y="2893215"/>
            <a:ext cx="214314" cy="142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7250925" y="2893215"/>
            <a:ext cx="214314" cy="142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000628" y="271462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29388" y="1000108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8358214" y="2786058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6572264" y="3000372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5280000" flipH="1" flipV="1">
            <a:off x="535753" y="821513"/>
            <a:ext cx="1571636" cy="785818"/>
          </a:xfrm>
          <a:prstGeom prst="line">
            <a:avLst/>
          </a:prstGeom>
          <a:ln w="19050">
            <a:solidFill>
              <a:schemeClr val="tx1"/>
            </a:solidFill>
          </a:ln>
          <a:scene3d>
            <a:camera prst="orthographicFront">
              <a:rot lat="0" lon="0" rev="69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406" y="824195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2143108" y="857232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-2400000">
            <a:off x="516726" y="1142065"/>
            <a:ext cx="1928826" cy="1643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1500174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786050" y="1571612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11820000" flipH="1">
            <a:off x="467187" y="2528207"/>
            <a:ext cx="1571636" cy="5000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42844" y="2395831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071670" y="242886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5107785" y="1750207"/>
            <a:ext cx="1571636" cy="78581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286512" y="1357298"/>
            <a:ext cx="1928826" cy="164307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16200000" flipH="1">
            <a:off x="5255423" y="2397911"/>
            <a:ext cx="3214710" cy="1133484"/>
          </a:xfrm>
          <a:prstGeom prst="line">
            <a:avLst/>
          </a:prstGeom>
          <a:ln w="222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6429388" y="2071678"/>
            <a:ext cx="357190" cy="142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6429388" y="2143116"/>
            <a:ext cx="357190" cy="142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6858016" y="3571876"/>
            <a:ext cx="357190" cy="142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6858016" y="3500438"/>
            <a:ext cx="357190" cy="142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786578" y="4286256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B1</a:t>
            </a:r>
            <a:endParaRPr lang="ru-RU" sz="2400" i="1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 flipH="1" flipV="1">
            <a:off x="7036611" y="3393281"/>
            <a:ext cx="1571636" cy="785818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Дуга 57"/>
          <p:cNvSpPr/>
          <p:nvPr/>
        </p:nvSpPr>
        <p:spPr>
          <a:xfrm flipH="1">
            <a:off x="6500826" y="2714620"/>
            <a:ext cx="428628" cy="500066"/>
          </a:xfrm>
          <a:prstGeom prst="arc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Дуга 59"/>
          <p:cNvSpPr/>
          <p:nvPr/>
        </p:nvSpPr>
        <p:spPr>
          <a:xfrm rot="10800000" flipH="1">
            <a:off x="6715140" y="2714620"/>
            <a:ext cx="428628" cy="500066"/>
          </a:xfrm>
          <a:prstGeom prst="arc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6286512" y="1357298"/>
            <a:ext cx="1928826" cy="1643074"/>
          </a:xfrm>
          <a:prstGeom prst="line">
            <a:avLst/>
          </a:prstGeom>
          <a:ln w="222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16200000" flipH="1">
            <a:off x="7608115" y="3821909"/>
            <a:ext cx="285752" cy="2143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7608115" y="3750471"/>
            <a:ext cx="285752" cy="2143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7679553" y="3750471"/>
            <a:ext cx="285752" cy="2143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5679289" y="2107397"/>
            <a:ext cx="285752" cy="2143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5679289" y="2035959"/>
            <a:ext cx="285752" cy="2143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5750727" y="2035959"/>
            <a:ext cx="285752" cy="2143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1" grpId="0"/>
      <p:bldP spid="58" grpId="0" animBg="1"/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8992" y="642918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Описание построения: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9" y="1571612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1.    Строим </a:t>
            </a:r>
            <a:r>
              <a:rPr lang="ru-RU" i="1" dirty="0" smtClean="0">
                <a:latin typeface="Calibri"/>
              </a:rPr>
              <a:t>∆</a:t>
            </a:r>
            <a:r>
              <a:rPr lang="en-US" sz="2400" i="1" dirty="0" smtClean="0">
                <a:latin typeface="Calibri"/>
              </a:rPr>
              <a:t>BCB</a:t>
            </a:r>
            <a:r>
              <a:rPr lang="en-US" i="1" dirty="0" smtClean="0">
                <a:latin typeface="Calibri"/>
              </a:rPr>
              <a:t>1</a:t>
            </a:r>
            <a:r>
              <a:rPr lang="en-US" sz="2400" i="1" dirty="0" smtClean="0">
                <a:latin typeface="Calibri"/>
              </a:rPr>
              <a:t> </a:t>
            </a:r>
            <a:r>
              <a:rPr lang="ru-RU" sz="2400" i="1" dirty="0" smtClean="0">
                <a:latin typeface="Calibri"/>
              </a:rPr>
              <a:t>по трём сторонам (</a:t>
            </a:r>
            <a:r>
              <a:rPr lang="en-US" sz="2400" i="1" dirty="0" smtClean="0">
                <a:latin typeface="Calibri"/>
              </a:rPr>
              <a:t>BB</a:t>
            </a:r>
            <a:r>
              <a:rPr lang="ru-RU" i="1" dirty="0" smtClean="0">
                <a:latin typeface="Calibri"/>
              </a:rPr>
              <a:t>1 </a:t>
            </a:r>
            <a:r>
              <a:rPr lang="ru-RU" sz="2400" i="1" dirty="0" smtClean="0">
                <a:latin typeface="Calibri"/>
              </a:rPr>
              <a:t>= </a:t>
            </a:r>
            <a:r>
              <a:rPr lang="en-US" sz="2400" i="1" dirty="0" smtClean="0">
                <a:latin typeface="Calibri"/>
              </a:rPr>
              <a:t>2BD, CB</a:t>
            </a:r>
            <a:r>
              <a:rPr lang="en-US" i="1" dirty="0" smtClean="0">
                <a:latin typeface="Calibri"/>
              </a:rPr>
              <a:t>1</a:t>
            </a:r>
            <a:r>
              <a:rPr lang="ru-RU" i="1" dirty="0" smtClean="0">
                <a:latin typeface="Calibri"/>
              </a:rPr>
              <a:t> </a:t>
            </a:r>
            <a:r>
              <a:rPr lang="en-US" sz="2400" i="1" dirty="0" smtClean="0">
                <a:latin typeface="Calibri"/>
              </a:rPr>
              <a:t>=</a:t>
            </a:r>
            <a:r>
              <a:rPr lang="ru-RU" sz="2400" i="1" dirty="0" smtClean="0">
                <a:latin typeface="Calibri"/>
              </a:rPr>
              <a:t> </a:t>
            </a:r>
            <a:r>
              <a:rPr lang="en-US" sz="2400" i="1" dirty="0" smtClean="0">
                <a:latin typeface="Calibri"/>
              </a:rPr>
              <a:t>AB</a:t>
            </a:r>
            <a:r>
              <a:rPr lang="ru-RU" sz="2400" i="1" dirty="0" smtClean="0">
                <a:latin typeface="Calibri"/>
              </a:rPr>
              <a:t>).</a:t>
            </a:r>
          </a:p>
          <a:p>
            <a:pPr marL="342900" indent="-342900"/>
            <a:r>
              <a:rPr lang="ru-RU" i="1" dirty="0" smtClean="0">
                <a:latin typeface="Calibri"/>
              </a:rPr>
              <a:t>2.     </a:t>
            </a:r>
            <a:r>
              <a:rPr lang="ru-RU" sz="2400" i="1" dirty="0" smtClean="0">
                <a:latin typeface="Calibri"/>
              </a:rPr>
              <a:t>Строим точку </a:t>
            </a:r>
            <a:r>
              <a:rPr lang="en-US" sz="2400" i="1" dirty="0" smtClean="0">
                <a:latin typeface="Calibri"/>
              </a:rPr>
              <a:t>D</a:t>
            </a:r>
            <a:r>
              <a:rPr lang="ru-RU" sz="2400" i="1" dirty="0" smtClean="0">
                <a:latin typeface="Calibri"/>
              </a:rPr>
              <a:t> – середину </a:t>
            </a:r>
            <a:r>
              <a:rPr lang="en-US" sz="2400" i="1" dirty="0" smtClean="0">
                <a:latin typeface="Calibri"/>
              </a:rPr>
              <a:t>BB</a:t>
            </a:r>
            <a:r>
              <a:rPr lang="en-US" i="1" dirty="0" smtClean="0">
                <a:latin typeface="Calibri"/>
              </a:rPr>
              <a:t>1</a:t>
            </a:r>
            <a:r>
              <a:rPr lang="ru-RU" sz="2400" i="1" dirty="0" smtClean="0">
                <a:latin typeface="Calibri"/>
              </a:rPr>
              <a:t>.</a:t>
            </a:r>
          </a:p>
          <a:p>
            <a:pPr marL="342900" indent="-342900"/>
            <a:r>
              <a:rPr lang="ru-RU" i="1" dirty="0" smtClean="0">
                <a:latin typeface="Calibri"/>
              </a:rPr>
              <a:t>3.*   </a:t>
            </a:r>
            <a:r>
              <a:rPr lang="ru-RU" sz="2400" i="1" dirty="0" smtClean="0">
                <a:latin typeface="Calibri"/>
              </a:rPr>
              <a:t>На продолжении луча </a:t>
            </a:r>
            <a:r>
              <a:rPr lang="en-US" sz="2400" i="1" dirty="0" smtClean="0">
                <a:latin typeface="Calibri"/>
              </a:rPr>
              <a:t>CD</a:t>
            </a:r>
            <a:r>
              <a:rPr lang="ru-RU" sz="2400" i="1" dirty="0" smtClean="0">
                <a:latin typeface="Calibri"/>
              </a:rPr>
              <a:t> от  точки </a:t>
            </a:r>
            <a:r>
              <a:rPr lang="en-US" sz="2400" i="1" dirty="0" smtClean="0">
                <a:latin typeface="Calibri"/>
              </a:rPr>
              <a:t>D</a:t>
            </a:r>
            <a:r>
              <a:rPr lang="ru-RU" sz="2400" i="1" dirty="0" smtClean="0">
                <a:latin typeface="Calibri"/>
              </a:rPr>
              <a:t> откладываем отрезок, равный </a:t>
            </a:r>
            <a:r>
              <a:rPr lang="en-US" sz="2400" i="1" dirty="0" smtClean="0">
                <a:latin typeface="Calibri"/>
              </a:rPr>
              <a:t>CD (</a:t>
            </a:r>
            <a:r>
              <a:rPr lang="ru-RU" sz="2400" i="1" dirty="0" smtClean="0">
                <a:latin typeface="Calibri"/>
              </a:rPr>
              <a:t>получили точку </a:t>
            </a:r>
            <a:r>
              <a:rPr lang="en-US" sz="2400" i="1" dirty="0" smtClean="0">
                <a:latin typeface="Calibri"/>
              </a:rPr>
              <a:t>A</a:t>
            </a:r>
            <a:r>
              <a:rPr lang="ru-RU" sz="2400" i="1" dirty="0" smtClean="0">
                <a:latin typeface="Calibri"/>
              </a:rPr>
              <a:t>).</a:t>
            </a:r>
          </a:p>
          <a:p>
            <a:pPr marL="342900" indent="-342900"/>
            <a:r>
              <a:rPr lang="ru-RU" i="1" dirty="0" smtClean="0"/>
              <a:t>4.      </a:t>
            </a:r>
            <a:r>
              <a:rPr lang="ru-RU" sz="2400" i="1" dirty="0" smtClean="0"/>
              <a:t>Проводим сторону </a:t>
            </a:r>
            <a:r>
              <a:rPr lang="en-US" sz="2400" i="1" dirty="0" smtClean="0"/>
              <a:t>AB</a:t>
            </a:r>
            <a:r>
              <a:rPr lang="ru-RU" sz="2400" i="1" dirty="0" smtClean="0"/>
              <a:t>.</a:t>
            </a:r>
          </a:p>
          <a:p>
            <a:pPr marL="342900" indent="-342900"/>
            <a:r>
              <a:rPr lang="ru-RU" i="1" dirty="0" smtClean="0">
                <a:latin typeface="Calibri"/>
              </a:rPr>
              <a:t>5.      ∆</a:t>
            </a:r>
            <a:r>
              <a:rPr lang="en-US" sz="2400" i="1" dirty="0" smtClean="0">
                <a:latin typeface="Calibri"/>
              </a:rPr>
              <a:t>ABC</a:t>
            </a:r>
            <a:r>
              <a:rPr lang="ru-RU" sz="2400" i="1" dirty="0" smtClean="0">
                <a:latin typeface="Calibri"/>
              </a:rPr>
              <a:t> – искомый.</a:t>
            </a:r>
            <a:endParaRPr lang="ru-RU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4357694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FF00"/>
                </a:solidFill>
              </a:rPr>
              <a:t>Задача имеет решение и при том только одно, если для отрезков </a:t>
            </a:r>
            <a:r>
              <a:rPr lang="en-US" sz="2400" i="1" dirty="0" smtClean="0">
                <a:solidFill>
                  <a:srgbClr val="FFFF00"/>
                </a:solidFill>
              </a:rPr>
              <a:t>AB, BC </a:t>
            </a:r>
            <a:r>
              <a:rPr lang="ru-RU" sz="2400" i="1" dirty="0" smtClean="0">
                <a:solidFill>
                  <a:srgbClr val="FFFF00"/>
                </a:solidFill>
              </a:rPr>
              <a:t>и </a:t>
            </a:r>
            <a:r>
              <a:rPr lang="en-US" sz="2400" i="1" dirty="0" smtClean="0">
                <a:solidFill>
                  <a:srgbClr val="FFFF00"/>
                </a:solidFill>
              </a:rPr>
              <a:t>2BD</a:t>
            </a:r>
            <a:r>
              <a:rPr lang="ru-RU" sz="2400" i="1" dirty="0" smtClean="0">
                <a:solidFill>
                  <a:srgbClr val="FFFF00"/>
                </a:solidFill>
              </a:rPr>
              <a:t> выполняется неравенство треугольника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Дано: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496" y="14285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№ 316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3929066"/>
            <a:ext cx="168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Построить: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4500570"/>
            <a:ext cx="3302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Calibri"/>
              </a:rPr>
              <a:t>∆ </a:t>
            </a:r>
            <a:r>
              <a:rPr lang="en-US" sz="2400" i="1" dirty="0" smtClean="0">
                <a:latin typeface="Calibri"/>
              </a:rPr>
              <a:t>ABC</a:t>
            </a:r>
            <a:r>
              <a:rPr lang="ru-RU" sz="2400" i="1" dirty="0" smtClean="0">
                <a:latin typeface="Calibri"/>
              </a:rPr>
              <a:t>, где </a:t>
            </a:r>
            <a:r>
              <a:rPr lang="en-US" sz="2400" i="1" dirty="0" smtClean="0">
                <a:latin typeface="Calibri"/>
              </a:rPr>
              <a:t>BH</a:t>
            </a:r>
            <a:r>
              <a:rPr lang="ru-RU" sz="2400" i="1" dirty="0" smtClean="0">
                <a:latin typeface="Calibri"/>
              </a:rPr>
              <a:t> – высота,</a:t>
            </a:r>
          </a:p>
          <a:p>
            <a:r>
              <a:rPr lang="en-US" sz="2400" i="1" dirty="0" smtClean="0">
                <a:latin typeface="Calibri"/>
              </a:rPr>
              <a:t>AD</a:t>
            </a:r>
            <a:r>
              <a:rPr lang="ru-RU" sz="2400" i="1" dirty="0" smtClean="0">
                <a:latin typeface="Calibri"/>
              </a:rPr>
              <a:t> - медиана</a:t>
            </a:r>
            <a:endParaRPr lang="ru-RU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643570" y="642918"/>
            <a:ext cx="1237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Анализ: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5107785" y="1750207"/>
            <a:ext cx="1571636" cy="7858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286512" y="1357298"/>
            <a:ext cx="1928826" cy="1643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>
            <a:off x="5500694" y="2928934"/>
            <a:ext cx="2714644" cy="7143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20462" y="2824459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286512" y="92867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01024" y="2928934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286644" y="1857364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967071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786050" y="1038509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48364" y="1681451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180282" y="242886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286512" y="1357298"/>
            <a:ext cx="1928826" cy="1643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929322" y="2928934"/>
            <a:ext cx="386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5500694" y="2143116"/>
            <a:ext cx="1571636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5500694" y="2285992"/>
            <a:ext cx="1857388" cy="64294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6572264" y="1643050"/>
            <a:ext cx="214314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7500958" y="2428868"/>
            <a:ext cx="214314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0740000">
            <a:off x="214282" y="1357298"/>
            <a:ext cx="2714644" cy="7143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0980000" flipH="1">
            <a:off x="357949" y="2041317"/>
            <a:ext cx="1571636" cy="7143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28794" y="171448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rot="1500000" flipV="1">
            <a:off x="371453" y="2397158"/>
            <a:ext cx="1714512" cy="78581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6378" y="23574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 rot="10800000">
            <a:off x="5500694" y="2928934"/>
            <a:ext cx="2714644" cy="7143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Соединительная линия уступом 74"/>
          <p:cNvCxnSpPr/>
          <p:nvPr/>
        </p:nvCxnSpPr>
        <p:spPr>
          <a:xfrm>
            <a:off x="6286512" y="2786058"/>
            <a:ext cx="214314" cy="142876"/>
          </a:xfrm>
          <a:prstGeom prst="bentConnector3">
            <a:avLst>
              <a:gd name="adj1" fmla="val 10541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5072066" y="1285860"/>
            <a:ext cx="3643338" cy="7143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4929190" y="2214554"/>
            <a:ext cx="3643338" cy="7143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143636" y="1785926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6143636" y="1857364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6143636" y="2357430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6143636" y="2428868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57686" y="4000504"/>
            <a:ext cx="46434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/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Если прямые </a:t>
            </a:r>
            <a:r>
              <a:rPr lang="en-US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 </a:t>
            </a:r>
            <a:r>
              <a:rPr lang="en-US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b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параллельны, то середины всех отрезков с концами, лежащими на этих прямых, находятся на прямой </a:t>
            </a:r>
            <a:r>
              <a:rPr lang="ru-RU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 параллельной </a:t>
            </a:r>
            <a:r>
              <a:rPr lang="en-US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</a:t>
            </a:r>
            <a:r>
              <a:rPr lang="en-US" sz="200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b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 и равноудалённой от этих прямых</a:t>
            </a:r>
          </a:p>
          <a:p>
            <a:pPr indent="273050"/>
            <a:r>
              <a:rPr lang="en-US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(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№ 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282</a:t>
            </a:r>
            <a:r>
              <a:rPr lang="ru-RU" sz="20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).</a:t>
            </a:r>
            <a:endParaRPr lang="ru-RU" sz="20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29652" y="1000108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8429652" y="264318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6215074" y="1857364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M</a:t>
            </a:r>
            <a:endParaRPr lang="ru-RU" sz="2400" i="1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5000628" y="2928934"/>
            <a:ext cx="3643338" cy="7143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358214" y="1895765"/>
            <a:ext cx="312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с</a:t>
            </a:r>
            <a:endParaRPr lang="ru-RU" sz="2400" i="1" dirty="0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rot="5400000">
            <a:off x="4679157" y="2107397"/>
            <a:ext cx="1643074" cy="158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000628" y="1824327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M</a:t>
            </a:r>
            <a:r>
              <a:rPr lang="ru-RU" sz="2400" i="1" dirty="0" smtClean="0"/>
              <a:t>1</a:t>
            </a:r>
            <a:endParaRPr lang="ru-RU" sz="24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5143504" y="857232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r>
              <a:rPr lang="ru-RU" sz="2400" i="1" dirty="0" smtClean="0"/>
              <a:t>1</a:t>
            </a:r>
            <a:endParaRPr lang="ru-RU" sz="2400" i="1" dirty="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V="1">
            <a:off x="5357818" y="2500306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5357818" y="2428868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V="1">
            <a:off x="5357818" y="1714488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5357818" y="1643050"/>
            <a:ext cx="285752" cy="71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1" grpId="1"/>
      <p:bldP spid="41" grpId="0"/>
      <p:bldP spid="44" grpId="0"/>
      <p:bldP spid="45" grpId="0"/>
      <p:bldP spid="46" grpId="0"/>
      <p:bldP spid="49" grpId="1"/>
      <p:bldP spid="58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8992" y="71414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Описание построения: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692894"/>
            <a:ext cx="81439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ru-RU" sz="2000" i="1" dirty="0" smtClean="0"/>
              <a:t>1.    Строим </a:t>
            </a:r>
            <a:r>
              <a:rPr lang="ru-RU" sz="2000" i="1" dirty="0" smtClean="0">
                <a:latin typeface="Calibri"/>
              </a:rPr>
              <a:t>две перпендикулярные прямые (получили точку </a:t>
            </a:r>
            <a:r>
              <a:rPr lang="en-US" sz="2000" i="1" dirty="0" smtClean="0">
                <a:latin typeface="Calibri"/>
              </a:rPr>
              <a:t>A)</a:t>
            </a:r>
            <a:r>
              <a:rPr lang="ru-RU" sz="2000" i="1" dirty="0" smtClean="0">
                <a:latin typeface="Calibri"/>
              </a:rPr>
              <a:t>.</a:t>
            </a:r>
          </a:p>
          <a:p>
            <a:pPr marL="457200" indent="-457200">
              <a:buAutoNum type="arabicPeriod" startAt="2"/>
            </a:pPr>
            <a:r>
              <a:rPr lang="ru-RU" sz="2000" i="1" dirty="0" smtClean="0">
                <a:latin typeface="Calibri"/>
              </a:rPr>
              <a:t>На одной из сторон прямого угла от точки </a:t>
            </a:r>
            <a:r>
              <a:rPr lang="en-US" sz="2000" i="1" dirty="0" smtClean="0">
                <a:latin typeface="Calibri"/>
              </a:rPr>
              <a:t>A</a:t>
            </a:r>
            <a:r>
              <a:rPr lang="ru-RU" sz="2000" i="1" dirty="0" smtClean="0">
                <a:latin typeface="Calibri"/>
              </a:rPr>
              <a:t> откладываем отрезок равный </a:t>
            </a:r>
            <a:r>
              <a:rPr lang="en-US" sz="2000" i="1" dirty="0" smtClean="0">
                <a:latin typeface="Calibri"/>
              </a:rPr>
              <a:t>HB</a:t>
            </a:r>
            <a:r>
              <a:rPr lang="ru-RU" sz="2000" i="1" dirty="0" smtClean="0">
                <a:latin typeface="Calibri"/>
              </a:rPr>
              <a:t> (получили точку </a:t>
            </a:r>
            <a:r>
              <a:rPr lang="en-US" sz="2000" i="1" dirty="0" smtClean="0">
                <a:latin typeface="Calibri"/>
              </a:rPr>
              <a:t>B</a:t>
            </a:r>
            <a:r>
              <a:rPr lang="ru-RU" sz="1400" i="1" dirty="0" smtClean="0">
                <a:latin typeface="Calibri"/>
              </a:rPr>
              <a:t>1</a:t>
            </a:r>
            <a:r>
              <a:rPr lang="ru-RU" sz="2000" i="1" dirty="0" smtClean="0">
                <a:latin typeface="Calibri"/>
              </a:rPr>
              <a:t>).</a:t>
            </a:r>
          </a:p>
          <a:p>
            <a:pPr marL="457200" indent="-457200"/>
            <a:r>
              <a:rPr lang="ru-RU" sz="2000" i="1" dirty="0" smtClean="0">
                <a:latin typeface="Calibri"/>
              </a:rPr>
              <a:t>3.    </a:t>
            </a:r>
            <a:r>
              <a:rPr lang="ru-RU" sz="2000" i="1" dirty="0" smtClean="0"/>
              <a:t>От точки </a:t>
            </a:r>
            <a:r>
              <a:rPr lang="en-US" sz="2000" i="1" dirty="0" smtClean="0"/>
              <a:t>A</a:t>
            </a:r>
            <a:r>
              <a:rPr lang="ru-RU" sz="2000" i="1" dirty="0" smtClean="0"/>
              <a:t> на прямой </a:t>
            </a:r>
            <a:r>
              <a:rPr lang="en-US" sz="2000" i="1" dirty="0" smtClean="0"/>
              <a:t>a</a:t>
            </a:r>
            <a:r>
              <a:rPr lang="ru-RU" sz="2000" i="1" dirty="0" smtClean="0"/>
              <a:t> откладываем отрезок равный </a:t>
            </a:r>
            <a:r>
              <a:rPr lang="en-US" sz="2000" i="1" dirty="0" smtClean="0"/>
              <a:t> AC (</a:t>
            </a:r>
            <a:r>
              <a:rPr lang="ru-RU" sz="2000" i="1" dirty="0" smtClean="0"/>
              <a:t>получили точку </a:t>
            </a:r>
            <a:r>
              <a:rPr lang="en-US" sz="2000" i="1" dirty="0" smtClean="0"/>
              <a:t>C</a:t>
            </a:r>
            <a:r>
              <a:rPr lang="ru-RU" sz="2000" i="1" dirty="0" smtClean="0"/>
              <a:t>).</a:t>
            </a:r>
            <a:endParaRPr lang="en-US" sz="2000" i="1" dirty="0" smtClean="0">
              <a:latin typeface="Calibri"/>
            </a:endParaRPr>
          </a:p>
          <a:p>
            <a:pPr marL="342900" indent="-342900"/>
            <a:r>
              <a:rPr lang="ru-RU" sz="2000" i="1" dirty="0" smtClean="0">
                <a:latin typeface="Calibri"/>
              </a:rPr>
              <a:t>4.   Строим точку </a:t>
            </a:r>
            <a:r>
              <a:rPr lang="en-US" sz="2000" i="1" dirty="0" smtClean="0">
                <a:latin typeface="Calibri"/>
              </a:rPr>
              <a:t>M</a:t>
            </a:r>
            <a:r>
              <a:rPr lang="ru-RU" sz="1400" i="1" dirty="0" smtClean="0">
                <a:latin typeface="Calibri"/>
              </a:rPr>
              <a:t>1</a:t>
            </a:r>
            <a:r>
              <a:rPr lang="ru-RU" sz="2000" i="1" dirty="0" smtClean="0">
                <a:latin typeface="Calibri"/>
              </a:rPr>
              <a:t> – середину отрезка </a:t>
            </a:r>
            <a:r>
              <a:rPr lang="en-US" sz="2000" i="1" dirty="0" smtClean="0">
                <a:latin typeface="Calibri"/>
              </a:rPr>
              <a:t>AB</a:t>
            </a:r>
            <a:r>
              <a:rPr lang="ru-RU" sz="1400" i="1" dirty="0" smtClean="0">
                <a:latin typeface="Calibri"/>
              </a:rPr>
              <a:t>1</a:t>
            </a:r>
            <a:r>
              <a:rPr lang="ru-RU" sz="2000" i="1" dirty="0" smtClean="0">
                <a:latin typeface="Calibri"/>
              </a:rPr>
              <a:t>.</a:t>
            </a:r>
          </a:p>
          <a:p>
            <a:pPr marL="457200" indent="-457200"/>
            <a:r>
              <a:rPr lang="ru-RU" sz="2000" i="1" dirty="0" smtClean="0">
                <a:latin typeface="Calibri"/>
              </a:rPr>
              <a:t>5.   Через точку</a:t>
            </a:r>
            <a:r>
              <a:rPr lang="en-US" sz="2000" i="1" dirty="0" smtClean="0">
                <a:latin typeface="Calibri"/>
              </a:rPr>
              <a:t> M</a:t>
            </a:r>
            <a:r>
              <a:rPr lang="en-US" sz="1400" i="1" dirty="0" smtClean="0">
                <a:latin typeface="Calibri"/>
              </a:rPr>
              <a:t>1</a:t>
            </a:r>
            <a:r>
              <a:rPr lang="en-US" sz="2000" i="1" dirty="0" smtClean="0">
                <a:latin typeface="Calibri"/>
              </a:rPr>
              <a:t> </a:t>
            </a:r>
            <a:r>
              <a:rPr lang="ru-RU" sz="2000" i="1" dirty="0" smtClean="0">
                <a:latin typeface="Calibri"/>
              </a:rPr>
              <a:t>проводим прямую </a:t>
            </a:r>
            <a:r>
              <a:rPr lang="en-US" sz="2000" i="1" dirty="0" smtClean="0">
                <a:latin typeface="Calibri"/>
              </a:rPr>
              <a:t>c</a:t>
            </a:r>
            <a:r>
              <a:rPr lang="ru-RU" sz="2000" i="1" dirty="0" smtClean="0">
                <a:latin typeface="Calibri"/>
              </a:rPr>
              <a:t>, параллельную прямой </a:t>
            </a:r>
            <a:r>
              <a:rPr lang="en-US" sz="2000" i="1" dirty="0" smtClean="0">
                <a:latin typeface="Calibri"/>
              </a:rPr>
              <a:t>a</a:t>
            </a:r>
            <a:r>
              <a:rPr lang="ru-RU" sz="2000" i="1" dirty="0" smtClean="0">
                <a:latin typeface="Calibri"/>
              </a:rPr>
              <a:t>.</a:t>
            </a:r>
          </a:p>
          <a:p>
            <a:pPr marL="457200" indent="-457200"/>
            <a:r>
              <a:rPr lang="ru-RU" sz="2000" i="1" dirty="0" smtClean="0">
                <a:latin typeface="Calibri"/>
              </a:rPr>
              <a:t>6.   Через точку</a:t>
            </a:r>
            <a:r>
              <a:rPr lang="en-US" sz="2000" i="1" dirty="0" smtClean="0">
                <a:latin typeface="Calibri"/>
              </a:rPr>
              <a:t> B</a:t>
            </a:r>
            <a:r>
              <a:rPr lang="en-US" sz="1400" i="1" dirty="0" smtClean="0">
                <a:latin typeface="Calibri"/>
              </a:rPr>
              <a:t>1</a:t>
            </a:r>
            <a:r>
              <a:rPr lang="en-US" sz="2000" i="1" dirty="0" smtClean="0">
                <a:latin typeface="Calibri"/>
              </a:rPr>
              <a:t> </a:t>
            </a:r>
            <a:r>
              <a:rPr lang="ru-RU" sz="2000" i="1" dirty="0" smtClean="0">
                <a:latin typeface="Calibri"/>
              </a:rPr>
              <a:t>проводим прямую </a:t>
            </a:r>
            <a:r>
              <a:rPr lang="en-US" sz="2000" i="1" dirty="0" smtClean="0">
                <a:latin typeface="Calibri"/>
              </a:rPr>
              <a:t>b</a:t>
            </a:r>
            <a:r>
              <a:rPr lang="ru-RU" sz="2000" i="1" dirty="0" smtClean="0">
                <a:latin typeface="Calibri"/>
              </a:rPr>
              <a:t>, параллельную прямой </a:t>
            </a:r>
            <a:r>
              <a:rPr lang="en-US" sz="2000" i="1" dirty="0" smtClean="0">
                <a:latin typeface="Calibri"/>
              </a:rPr>
              <a:t>a</a:t>
            </a:r>
            <a:endParaRPr lang="ru-RU" sz="2000" i="1" dirty="0" smtClean="0">
              <a:latin typeface="Calibri"/>
            </a:endParaRPr>
          </a:p>
          <a:p>
            <a:pPr marL="342900" indent="-342900"/>
            <a:r>
              <a:rPr lang="ru-RU" sz="2000" i="1" dirty="0" smtClean="0"/>
              <a:t>7.    Из точки </a:t>
            </a:r>
            <a:r>
              <a:rPr lang="en-US" sz="2000" i="1" dirty="0" smtClean="0"/>
              <a:t>A</a:t>
            </a:r>
            <a:r>
              <a:rPr lang="ru-RU" sz="2000" i="1" dirty="0" smtClean="0"/>
              <a:t> раствором циркуля равным </a:t>
            </a:r>
            <a:r>
              <a:rPr lang="en-US" sz="2000" i="1" dirty="0" smtClean="0"/>
              <a:t>AD </a:t>
            </a:r>
            <a:r>
              <a:rPr lang="ru-RU" sz="2000" i="1" dirty="0" smtClean="0"/>
              <a:t>проводим дугу до пересечения с прямой </a:t>
            </a:r>
            <a:r>
              <a:rPr lang="en-US" sz="2000" i="1" dirty="0" smtClean="0"/>
              <a:t>c (</a:t>
            </a:r>
            <a:r>
              <a:rPr lang="ru-RU" sz="2000" i="1" dirty="0" smtClean="0"/>
              <a:t>получили точку </a:t>
            </a:r>
            <a:r>
              <a:rPr lang="en-US" sz="2000" i="1" dirty="0" smtClean="0"/>
              <a:t>D</a:t>
            </a:r>
            <a:r>
              <a:rPr lang="ru-RU" sz="2000" i="1" dirty="0" smtClean="0"/>
              <a:t>).</a:t>
            </a:r>
          </a:p>
          <a:p>
            <a:pPr marL="457200" indent="-457200"/>
            <a:r>
              <a:rPr lang="ru-RU" sz="2000" i="1" dirty="0" smtClean="0"/>
              <a:t>8.   Через точки</a:t>
            </a:r>
            <a:r>
              <a:rPr lang="en-US" sz="2000" i="1" dirty="0" smtClean="0"/>
              <a:t> C </a:t>
            </a:r>
            <a:r>
              <a:rPr lang="ru-RU" sz="2000" i="1" dirty="0" smtClean="0"/>
              <a:t>и </a:t>
            </a:r>
            <a:r>
              <a:rPr lang="en-US" sz="2000" i="1" dirty="0" smtClean="0"/>
              <a:t>D</a:t>
            </a:r>
            <a:r>
              <a:rPr lang="ru-RU" sz="2000" i="1" dirty="0" smtClean="0"/>
              <a:t> проводим прямую (получили точку </a:t>
            </a:r>
            <a:r>
              <a:rPr lang="en-US" sz="2000" i="1" dirty="0" smtClean="0"/>
              <a:t>B</a:t>
            </a:r>
            <a:r>
              <a:rPr lang="ru-RU" sz="2000" i="1" dirty="0" smtClean="0"/>
              <a:t>).</a:t>
            </a:r>
          </a:p>
          <a:p>
            <a:pPr marL="457200" indent="-457200"/>
            <a:r>
              <a:rPr lang="ru-RU" sz="2000" i="1" dirty="0" smtClean="0"/>
              <a:t>9.   Проводим сторону </a:t>
            </a:r>
            <a:r>
              <a:rPr lang="en-US" sz="2000" i="1" dirty="0" smtClean="0"/>
              <a:t>AB</a:t>
            </a:r>
            <a:r>
              <a:rPr lang="ru-RU" sz="2000" i="1" dirty="0" smtClean="0"/>
              <a:t>.</a:t>
            </a:r>
          </a:p>
          <a:p>
            <a:pPr marL="342900" indent="-342900"/>
            <a:r>
              <a:rPr lang="ru-RU" sz="2000" i="1" dirty="0" smtClean="0">
                <a:latin typeface="Calibri"/>
              </a:rPr>
              <a:t>10.  </a:t>
            </a:r>
            <a:r>
              <a:rPr lang="ru-RU" sz="1400" i="1" dirty="0" smtClean="0">
                <a:latin typeface="Calibri"/>
              </a:rPr>
              <a:t>∆</a:t>
            </a:r>
            <a:r>
              <a:rPr lang="en-US" sz="2000" i="1" dirty="0" smtClean="0">
                <a:latin typeface="Calibri"/>
              </a:rPr>
              <a:t>ABC</a:t>
            </a:r>
            <a:r>
              <a:rPr lang="ru-RU" sz="2000" i="1" dirty="0" smtClean="0">
                <a:latin typeface="Calibri"/>
              </a:rPr>
              <a:t> – искомый.</a:t>
            </a:r>
            <a:endParaRPr lang="ru-RU" sz="2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5214950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FF00"/>
                </a:solidFill>
              </a:rPr>
              <a:t>Задача не всегда имеет решение. Если решение есть, то оно единственное.</a:t>
            </a:r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Дано: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496" y="14285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№ 316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3929066"/>
            <a:ext cx="168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Построить: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4500570"/>
            <a:ext cx="3302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Calibri"/>
              </a:rPr>
              <a:t>∆ </a:t>
            </a:r>
            <a:r>
              <a:rPr lang="en-US" sz="2400" i="1" dirty="0" smtClean="0">
                <a:latin typeface="Calibri"/>
              </a:rPr>
              <a:t>ABC</a:t>
            </a:r>
            <a:r>
              <a:rPr lang="ru-RU" sz="2400" i="1" dirty="0" smtClean="0">
                <a:latin typeface="Calibri"/>
              </a:rPr>
              <a:t>, где </a:t>
            </a:r>
            <a:r>
              <a:rPr lang="en-US" sz="2400" i="1" dirty="0" smtClean="0">
                <a:latin typeface="Calibri"/>
              </a:rPr>
              <a:t>BH</a:t>
            </a:r>
            <a:r>
              <a:rPr lang="ru-RU" sz="2400" i="1" dirty="0" smtClean="0">
                <a:latin typeface="Calibri"/>
              </a:rPr>
              <a:t> – высота,</a:t>
            </a:r>
          </a:p>
          <a:p>
            <a:r>
              <a:rPr lang="en-US" sz="2400" i="1" dirty="0" smtClean="0">
                <a:latin typeface="Calibri"/>
              </a:rPr>
              <a:t>AD</a:t>
            </a:r>
            <a:r>
              <a:rPr lang="ru-RU" sz="2400" i="1" dirty="0" smtClean="0">
                <a:latin typeface="Calibri"/>
              </a:rPr>
              <a:t> - медиана</a:t>
            </a:r>
            <a:endParaRPr lang="ru-RU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643570" y="642918"/>
            <a:ext cx="1869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Построение: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4750595" y="3321843"/>
            <a:ext cx="1714512" cy="7858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91900" y="4538971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72198" y="2571744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7786710" y="4572008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6966628" y="3357562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967071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786050" y="1038509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48364" y="1681451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180282" y="242886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000760" y="2857496"/>
            <a:ext cx="1928826" cy="17859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929322" y="4572008"/>
            <a:ext cx="386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flipV="1">
            <a:off x="5214942" y="3786190"/>
            <a:ext cx="1785950" cy="78581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0740000">
            <a:off x="214282" y="1357298"/>
            <a:ext cx="2714644" cy="7143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0980000" flipH="1">
            <a:off x="357949" y="2041317"/>
            <a:ext cx="1571636" cy="7143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28794" y="171448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rot="1500000" flipV="1">
            <a:off x="371453" y="2397158"/>
            <a:ext cx="1714512" cy="78581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6378" y="23574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cxnSp>
        <p:nvCxnSpPr>
          <p:cNvPr id="75" name="Соединительная линия уступом 74"/>
          <p:cNvCxnSpPr/>
          <p:nvPr/>
        </p:nvCxnSpPr>
        <p:spPr>
          <a:xfrm>
            <a:off x="5214942" y="4429132"/>
            <a:ext cx="214314" cy="142876"/>
          </a:xfrm>
          <a:prstGeom prst="bentConnector3">
            <a:avLst>
              <a:gd name="adj1" fmla="val 10541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4643438" y="3714752"/>
            <a:ext cx="3643338" cy="714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215338" y="425321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4714876" y="3324525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M</a:t>
            </a:r>
            <a:r>
              <a:rPr lang="ru-RU" sz="2400" i="1" dirty="0" smtClean="0"/>
              <a:t>1</a:t>
            </a:r>
            <a:endParaRPr lang="ru-RU" sz="2400" i="1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4572000" y="4572008"/>
            <a:ext cx="3643338" cy="714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215338" y="3429000"/>
            <a:ext cx="312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с</a:t>
            </a:r>
            <a:endParaRPr lang="ru-RU" sz="2400" i="1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16200000" flipH="1">
            <a:off x="3707557" y="4222007"/>
            <a:ext cx="3038795" cy="2402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357686" y="3714751"/>
            <a:ext cx="1714512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0800000">
            <a:off x="5214942" y="4572008"/>
            <a:ext cx="2714644" cy="7143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4714876" y="2428868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r>
              <a:rPr lang="ru-RU" sz="2400" i="1" dirty="0" smtClean="0"/>
              <a:t>1</a:t>
            </a:r>
            <a:endParaRPr lang="ru-RU" sz="2400" i="1" dirty="0"/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 rot="5400000">
            <a:off x="5143107" y="3715149"/>
            <a:ext cx="1715306" cy="158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4714876" y="2857496"/>
            <a:ext cx="3643338" cy="7143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8215338" y="2538707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 flipH="1" flipV="1">
            <a:off x="5214942" y="3714752"/>
            <a:ext cx="1588" cy="1588"/>
          </a:xfrm>
          <a:prstGeom prst="line">
            <a:avLst/>
          </a:prstGeom>
          <a:ln w="793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51" grpId="0"/>
      <p:bldP spid="45" grpId="0"/>
      <p:bldP spid="46" grpId="0"/>
      <p:bldP spid="49" grpId="0"/>
      <p:bldP spid="67" grpId="0"/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Равнобедренный треугольник 66"/>
          <p:cNvSpPr/>
          <p:nvPr/>
        </p:nvSpPr>
        <p:spPr>
          <a:xfrm rot="21000713">
            <a:off x="6117785" y="1418667"/>
            <a:ext cx="411796" cy="262096"/>
          </a:xfrm>
          <a:prstGeom prst="triangle">
            <a:avLst/>
          </a:prstGeom>
          <a:solidFill>
            <a:srgbClr val="FF0000">
              <a:alpha val="69000"/>
            </a:srgbClr>
          </a:solidFill>
          <a:ln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14348" y="571480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Дано: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496" y="14285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№ 319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3929066"/>
            <a:ext cx="168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Построить: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4500570"/>
            <a:ext cx="3302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Calibri"/>
              </a:rPr>
              <a:t>∆ </a:t>
            </a:r>
            <a:r>
              <a:rPr lang="en-US" sz="2400" i="1" dirty="0" smtClean="0">
                <a:latin typeface="Calibri"/>
              </a:rPr>
              <a:t>ABC</a:t>
            </a:r>
            <a:r>
              <a:rPr lang="ru-RU" sz="2400" i="1" dirty="0" smtClean="0">
                <a:latin typeface="Calibri"/>
              </a:rPr>
              <a:t>, где </a:t>
            </a:r>
            <a:r>
              <a:rPr lang="en-US" sz="2400" i="1" dirty="0" smtClean="0">
                <a:latin typeface="Calibri"/>
              </a:rPr>
              <a:t>BH</a:t>
            </a:r>
            <a:r>
              <a:rPr lang="ru-RU" sz="2400" i="1" dirty="0" smtClean="0">
                <a:latin typeface="Calibri"/>
              </a:rPr>
              <a:t> – высота,</a:t>
            </a:r>
          </a:p>
          <a:p>
            <a:r>
              <a:rPr lang="en-US" sz="2400" i="1" dirty="0" smtClean="0">
                <a:latin typeface="Calibri"/>
              </a:rPr>
              <a:t>BD</a:t>
            </a:r>
            <a:r>
              <a:rPr lang="ru-RU" sz="2400" i="1" dirty="0" smtClean="0">
                <a:latin typeface="Calibri"/>
              </a:rPr>
              <a:t> - биссектриса</a:t>
            </a:r>
            <a:endParaRPr lang="ru-RU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643570" y="642918"/>
            <a:ext cx="1237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Анализ: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5107785" y="1750207"/>
            <a:ext cx="1571636" cy="7858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286512" y="1357298"/>
            <a:ext cx="1928826" cy="1643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>
            <a:off x="5500694" y="2928934"/>
            <a:ext cx="2714644" cy="714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20462" y="2824459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286512" y="92867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01024" y="2928934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29388" y="2928934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142844" y="2857496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1142976" y="92867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108844" y="2895897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286512" y="1357298"/>
            <a:ext cx="1928826" cy="1643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929322" y="2928934"/>
            <a:ext cx="386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rot="5400000">
            <a:off x="5500694" y="2143116"/>
            <a:ext cx="157163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000232" y="2357430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sp>
        <p:nvSpPr>
          <p:cNvPr id="71" name="TextBox 70"/>
          <p:cNvSpPr txBox="1"/>
          <p:nvPr/>
        </p:nvSpPr>
        <p:spPr>
          <a:xfrm>
            <a:off x="56378" y="23574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cxnSp>
        <p:nvCxnSpPr>
          <p:cNvPr id="75" name="Соединительная линия уступом 74"/>
          <p:cNvCxnSpPr/>
          <p:nvPr/>
        </p:nvCxnSpPr>
        <p:spPr>
          <a:xfrm rot="-5460000">
            <a:off x="6109776" y="2751569"/>
            <a:ext cx="214314" cy="142876"/>
          </a:xfrm>
          <a:prstGeom prst="bentConnector3">
            <a:avLst>
              <a:gd name="adj1" fmla="val 10541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5643570" y="2000240"/>
            <a:ext cx="1571636" cy="2857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 flipH="1" flipV="1">
            <a:off x="392877" y="1535893"/>
            <a:ext cx="1000132" cy="5000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142976" y="1285860"/>
            <a:ext cx="1000132" cy="8572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428596" y="2643182"/>
            <a:ext cx="1571636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1460000" flipH="1">
            <a:off x="512858" y="3076250"/>
            <a:ext cx="1571636" cy="2857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8992" y="71414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Описание построения: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692894"/>
            <a:ext cx="81439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ru-RU" sz="2000" i="1" dirty="0" smtClean="0"/>
              <a:t>1.    Построим прямоугольный треугольник </a:t>
            </a:r>
            <a:r>
              <a:rPr lang="en-US" sz="2000" i="1" dirty="0" smtClean="0"/>
              <a:t>HBD</a:t>
            </a:r>
            <a:r>
              <a:rPr lang="ru-RU" sz="2000" i="1" dirty="0" smtClean="0"/>
              <a:t> по гипотенузе и катету</a:t>
            </a:r>
            <a:r>
              <a:rPr lang="ru-RU" sz="2000" i="1" dirty="0" smtClean="0">
                <a:latin typeface="Calibri"/>
              </a:rPr>
              <a:t>.</a:t>
            </a:r>
          </a:p>
          <a:p>
            <a:pPr marL="457200" indent="-457200">
              <a:buAutoNum type="arabicPeriod" startAt="2"/>
            </a:pPr>
            <a:r>
              <a:rPr lang="ru-RU" sz="2000" i="1" dirty="0" smtClean="0">
                <a:latin typeface="Calibri"/>
              </a:rPr>
              <a:t>Проведём биссектрису данного угла </a:t>
            </a:r>
            <a:r>
              <a:rPr lang="en-US" sz="2000" i="1" dirty="0" smtClean="0">
                <a:latin typeface="Calibri"/>
              </a:rPr>
              <a:t>B</a:t>
            </a:r>
            <a:r>
              <a:rPr lang="ru-RU" sz="2000" i="1" dirty="0" smtClean="0">
                <a:latin typeface="Calibri"/>
              </a:rPr>
              <a:t> (получим угол </a:t>
            </a:r>
            <a:r>
              <a:rPr lang="en-US" sz="2000" i="1" dirty="0" smtClean="0">
                <a:latin typeface="Calibri"/>
              </a:rPr>
              <a:t>ABD</a:t>
            </a:r>
            <a:r>
              <a:rPr lang="ru-RU" sz="2000" i="1" dirty="0" smtClean="0">
                <a:latin typeface="Calibri"/>
              </a:rPr>
              <a:t>).</a:t>
            </a:r>
          </a:p>
          <a:p>
            <a:pPr marL="457200" indent="-457200">
              <a:buAutoNum type="arabicPeriod" startAt="3"/>
            </a:pPr>
            <a:r>
              <a:rPr lang="ru-RU" sz="2000" i="1" dirty="0" smtClean="0">
                <a:latin typeface="Calibri"/>
              </a:rPr>
              <a:t>Достроим угол </a:t>
            </a:r>
            <a:r>
              <a:rPr lang="en-US" sz="2000" i="1" dirty="0" smtClean="0">
                <a:latin typeface="Calibri"/>
              </a:rPr>
              <a:t>DBH </a:t>
            </a:r>
            <a:r>
              <a:rPr lang="ru-RU" sz="2000" i="1" dirty="0" smtClean="0">
                <a:latin typeface="Calibri"/>
              </a:rPr>
              <a:t>треугольника </a:t>
            </a:r>
            <a:r>
              <a:rPr lang="en-US" sz="2000" i="1" dirty="0" smtClean="0">
                <a:latin typeface="Calibri"/>
              </a:rPr>
              <a:t>HBD</a:t>
            </a:r>
            <a:r>
              <a:rPr lang="ru-RU" sz="2000" i="1" dirty="0" smtClean="0">
                <a:latin typeface="Calibri"/>
              </a:rPr>
              <a:t> до угла</a:t>
            </a:r>
            <a:r>
              <a:rPr lang="en-US" sz="2000" i="1" dirty="0" smtClean="0">
                <a:latin typeface="Calibri"/>
              </a:rPr>
              <a:t> DBA</a:t>
            </a:r>
            <a:r>
              <a:rPr lang="ru-RU" sz="2000" i="1" dirty="0" smtClean="0">
                <a:latin typeface="Calibri"/>
              </a:rPr>
              <a:t>, равного половине угла </a:t>
            </a:r>
            <a:r>
              <a:rPr lang="en-US" sz="2000" i="1" dirty="0" smtClean="0">
                <a:latin typeface="Calibri"/>
              </a:rPr>
              <a:t>A</a:t>
            </a:r>
            <a:r>
              <a:rPr lang="ru-RU" sz="2000" i="1" dirty="0" smtClean="0">
                <a:latin typeface="Calibri"/>
              </a:rPr>
              <a:t> (получим точку </a:t>
            </a:r>
            <a:r>
              <a:rPr lang="en-US" sz="2000" i="1" dirty="0" smtClean="0">
                <a:latin typeface="Calibri"/>
              </a:rPr>
              <a:t>A)</a:t>
            </a:r>
            <a:r>
              <a:rPr lang="ru-RU" sz="2000" i="1" dirty="0" smtClean="0"/>
              <a:t>.</a:t>
            </a:r>
          </a:p>
          <a:p>
            <a:pPr marL="457200" indent="-457200"/>
            <a:r>
              <a:rPr lang="ru-RU" sz="2000" i="1" dirty="0" smtClean="0">
                <a:latin typeface="Calibri"/>
              </a:rPr>
              <a:t>4.    Достроим угол </a:t>
            </a:r>
            <a:r>
              <a:rPr lang="en-US" sz="2000" i="1" dirty="0" smtClean="0">
                <a:latin typeface="Calibri"/>
              </a:rPr>
              <a:t>ABD</a:t>
            </a:r>
            <a:r>
              <a:rPr lang="ru-RU" sz="2000" i="1" dirty="0" smtClean="0">
                <a:latin typeface="Calibri"/>
              </a:rPr>
              <a:t> до угла</a:t>
            </a:r>
            <a:r>
              <a:rPr lang="en-US" sz="2000" i="1" dirty="0" smtClean="0">
                <a:latin typeface="Calibri"/>
              </a:rPr>
              <a:t> ABC</a:t>
            </a:r>
            <a:r>
              <a:rPr lang="ru-RU" sz="2000" i="1" dirty="0" smtClean="0">
                <a:latin typeface="Calibri"/>
              </a:rPr>
              <a:t> (получим точку </a:t>
            </a:r>
            <a:r>
              <a:rPr lang="en-US" sz="2000" i="1" dirty="0" smtClean="0">
                <a:latin typeface="Calibri"/>
              </a:rPr>
              <a:t>C</a:t>
            </a:r>
            <a:r>
              <a:rPr lang="ru-RU" sz="2000" i="1" dirty="0" smtClean="0">
                <a:latin typeface="Calibri"/>
              </a:rPr>
              <a:t>)</a:t>
            </a:r>
            <a:endParaRPr lang="en-US" sz="2000" i="1" dirty="0" smtClean="0">
              <a:latin typeface="Calibri"/>
            </a:endParaRPr>
          </a:p>
          <a:p>
            <a:pPr marL="342900" indent="-342900"/>
            <a:r>
              <a:rPr lang="en-US" sz="2000" i="1" dirty="0" smtClean="0">
                <a:latin typeface="Calibri"/>
              </a:rPr>
              <a:t>5</a:t>
            </a:r>
            <a:r>
              <a:rPr lang="ru-RU" sz="2000" i="1" dirty="0" smtClean="0">
                <a:latin typeface="Calibri"/>
              </a:rPr>
              <a:t>.  </a:t>
            </a:r>
            <a:r>
              <a:rPr lang="ru-RU" sz="1400" i="1" dirty="0" smtClean="0">
                <a:latin typeface="Calibri"/>
              </a:rPr>
              <a:t>∆</a:t>
            </a:r>
            <a:r>
              <a:rPr lang="en-US" sz="2000" i="1" dirty="0" smtClean="0">
                <a:latin typeface="Calibri"/>
              </a:rPr>
              <a:t>ABC</a:t>
            </a:r>
            <a:r>
              <a:rPr lang="ru-RU" sz="2000" i="1" dirty="0" smtClean="0">
                <a:latin typeface="Calibri"/>
              </a:rPr>
              <a:t> – искомый.</a:t>
            </a:r>
            <a:endParaRPr lang="ru-RU" sz="2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5214950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FFFF00"/>
                </a:solidFill>
              </a:rPr>
              <a:t>Задача всегда имеет решение и при том единственное.</a:t>
            </a:r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Дано: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496" y="14285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№ 319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3929066"/>
            <a:ext cx="168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Построить: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4500570"/>
            <a:ext cx="3302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Calibri"/>
              </a:rPr>
              <a:t>∆ </a:t>
            </a:r>
            <a:r>
              <a:rPr lang="en-US" sz="2400" i="1" dirty="0" smtClean="0">
                <a:latin typeface="Calibri"/>
              </a:rPr>
              <a:t>ABC</a:t>
            </a:r>
            <a:r>
              <a:rPr lang="ru-RU" sz="2400" i="1" dirty="0" smtClean="0">
                <a:latin typeface="Calibri"/>
              </a:rPr>
              <a:t>, где </a:t>
            </a:r>
            <a:r>
              <a:rPr lang="en-US" sz="2400" i="1" dirty="0" smtClean="0">
                <a:latin typeface="Calibri"/>
              </a:rPr>
              <a:t>BH</a:t>
            </a:r>
            <a:r>
              <a:rPr lang="ru-RU" sz="2400" i="1" dirty="0" smtClean="0">
                <a:latin typeface="Calibri"/>
              </a:rPr>
              <a:t> – высота,</a:t>
            </a:r>
          </a:p>
          <a:p>
            <a:r>
              <a:rPr lang="en-US" sz="2400" i="1" dirty="0" smtClean="0">
                <a:latin typeface="Calibri"/>
              </a:rPr>
              <a:t>BD</a:t>
            </a:r>
            <a:r>
              <a:rPr lang="ru-RU" sz="2400" i="1" dirty="0" smtClean="0">
                <a:latin typeface="Calibri"/>
              </a:rPr>
              <a:t> - биссектриса</a:t>
            </a:r>
            <a:endParaRPr lang="ru-RU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643570" y="642918"/>
            <a:ext cx="1869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Построение: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5036347" y="3321843"/>
            <a:ext cx="1857388" cy="9286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00694" y="4429132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ru-RU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357950" y="2500306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72462" y="4429132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</a:t>
            </a:r>
            <a:endParaRPr lang="ru-RU" sz="24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6786578" y="4429132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142844" y="2857496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1142976" y="92867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108844" y="2895897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  <a:endParaRPr lang="ru-RU" sz="2400" i="1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429388" y="2857496"/>
            <a:ext cx="2143140" cy="18573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00760" y="4429132"/>
            <a:ext cx="386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sp>
        <p:nvSpPr>
          <p:cNvPr id="63" name="TextBox 62"/>
          <p:cNvSpPr txBox="1"/>
          <p:nvPr/>
        </p:nvSpPr>
        <p:spPr>
          <a:xfrm>
            <a:off x="2000232" y="2357430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sp>
        <p:nvSpPr>
          <p:cNvPr id="71" name="TextBox 70"/>
          <p:cNvSpPr txBox="1"/>
          <p:nvPr/>
        </p:nvSpPr>
        <p:spPr>
          <a:xfrm>
            <a:off x="56378" y="23574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ru-RU" sz="2400" i="1" dirty="0"/>
          </a:p>
        </p:txBody>
      </p:sp>
      <p:cxnSp>
        <p:nvCxnSpPr>
          <p:cNvPr id="75" name="Соединительная линия уступом 74"/>
          <p:cNvCxnSpPr/>
          <p:nvPr/>
        </p:nvCxnSpPr>
        <p:spPr>
          <a:xfrm rot="-5460000">
            <a:off x="6252652" y="4251767"/>
            <a:ext cx="214314" cy="142876"/>
          </a:xfrm>
          <a:prstGeom prst="bentConnector3">
            <a:avLst>
              <a:gd name="adj1" fmla="val 10541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5822165" y="3464719"/>
            <a:ext cx="1571636" cy="35719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 flipH="1" flipV="1">
            <a:off x="392877" y="1535893"/>
            <a:ext cx="1000132" cy="5000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142976" y="1285860"/>
            <a:ext cx="1000132" cy="8572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428596" y="2643182"/>
            <a:ext cx="1571636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1460000" flipH="1">
            <a:off x="512858" y="3076250"/>
            <a:ext cx="1571636" cy="2857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4393405" y="4036223"/>
            <a:ext cx="4071966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072066" y="4429132"/>
            <a:ext cx="3500462" cy="714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5400000">
            <a:off x="5644364" y="3642520"/>
            <a:ext cx="1571636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429388" y="4429132"/>
            <a:ext cx="35719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607191" y="1821645"/>
            <a:ext cx="1285884" cy="21431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307</TotalTime>
  <Words>524</Words>
  <Application>Microsoft Office PowerPoint</Application>
  <PresentationFormat>Экран (4:3)</PresentationFormat>
  <Paragraphs>125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Задачи на построение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Махмудова Наталья Юрьевна</dc:creator>
  <cp:lastModifiedBy>HOME</cp:lastModifiedBy>
  <cp:revision>37</cp:revision>
  <dcterms:created xsi:type="dcterms:W3CDTF">2012-04-27T19:08:21Z</dcterms:created>
  <dcterms:modified xsi:type="dcterms:W3CDTF">2017-09-01T07:21:43Z</dcterms:modified>
</cp:coreProperties>
</file>